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1"/>
  </p:notesMasterIdLst>
  <p:handoutMasterIdLst>
    <p:handoutMasterId r:id="rId32"/>
  </p:handoutMasterIdLst>
  <p:sldIdLst>
    <p:sldId id="322" r:id="rId5"/>
    <p:sldId id="317" r:id="rId6"/>
    <p:sldId id="305" r:id="rId7"/>
    <p:sldId id="306" r:id="rId8"/>
    <p:sldId id="325" r:id="rId9"/>
    <p:sldId id="485" r:id="rId10"/>
    <p:sldId id="486" r:id="rId11"/>
    <p:sldId id="481" r:id="rId12"/>
    <p:sldId id="487" r:id="rId13"/>
    <p:sldId id="323" r:id="rId14"/>
    <p:sldId id="488" r:id="rId15"/>
    <p:sldId id="489" r:id="rId16"/>
    <p:sldId id="482" r:id="rId17"/>
    <p:sldId id="324" r:id="rId18"/>
    <p:sldId id="490" r:id="rId19"/>
    <p:sldId id="491" r:id="rId20"/>
    <p:sldId id="483" r:id="rId21"/>
    <p:sldId id="492" r:id="rId22"/>
    <p:sldId id="326" r:id="rId23"/>
    <p:sldId id="484" r:id="rId24"/>
    <p:sldId id="493" r:id="rId25"/>
    <p:sldId id="494" r:id="rId26"/>
    <p:sldId id="376" r:id="rId27"/>
    <p:sldId id="308" r:id="rId28"/>
    <p:sldId id="309" r:id="rId29"/>
    <p:sldId id="310" r:id="rId30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322"/>
            <p14:sldId id="317"/>
            <p14:sldId id="305"/>
            <p14:sldId id="306"/>
            <p14:sldId id="325"/>
            <p14:sldId id="485"/>
            <p14:sldId id="486"/>
            <p14:sldId id="481"/>
            <p14:sldId id="487"/>
            <p14:sldId id="323"/>
            <p14:sldId id="488"/>
            <p14:sldId id="489"/>
            <p14:sldId id="482"/>
            <p14:sldId id="324"/>
            <p14:sldId id="490"/>
            <p14:sldId id="491"/>
            <p14:sldId id="483"/>
            <p14:sldId id="492"/>
            <p14:sldId id="326"/>
            <p14:sldId id="484"/>
            <p14:sldId id="493"/>
            <p14:sldId id="494"/>
            <p14:sldId id="376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888" y="72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21B25CF2-B64E-213A-A287-C724DDAC54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5DCB5E-EF66-4EE4-9452-2858F07B2C6F}" type="slidenum">
              <a:rPr lang="en-GB" altLang="en-US" sz="1200" b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/>
              <a:t>23</a:t>
            </a:fld>
            <a:endParaRPr lang="en-GB" altLang="en-US" sz="1200" b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9FD793D7-0FF7-F318-8D26-BAA3C27EB3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17F0A3EC-C589-ED1A-489B-22CA47C3B7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21225"/>
            <a:ext cx="5445125" cy="43767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CT107-3-2-ENTS Enterprise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Business Modules of an ERP Package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436914" y="4295328"/>
            <a:ext cx="8810172" cy="71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b="0" dirty="0"/>
              <a:t>Business Modules of an ERP Package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258" y="3700242"/>
            <a:ext cx="10724242" cy="7111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CT107-3-2-ENTS Enterprise Systems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6869015" cy="5001822"/>
          </a:xfrm>
        </p:spPr>
        <p:txBody>
          <a:bodyPr/>
          <a:lstStyle/>
          <a:p>
            <a:r>
              <a:rPr lang="en-MY" sz="2800" dirty="0"/>
              <a:t>The</a:t>
            </a:r>
            <a:r>
              <a:rPr lang="en-MY" sz="2400" dirty="0"/>
              <a:t> </a:t>
            </a:r>
            <a:r>
              <a:rPr lang="en-MY" sz="2800" dirty="0"/>
              <a:t>term production or operations is often used interchangeably with manufacturing</a:t>
            </a:r>
            <a:r>
              <a:rPr lang="en-MY" sz="2400" dirty="0"/>
              <a:t>. </a:t>
            </a:r>
          </a:p>
          <a:p>
            <a:r>
              <a:rPr lang="en-MY" sz="2800" dirty="0"/>
              <a:t>Take place in all kinds of business as well as non-business operations, such as hospital, Governments, contractors, bank, etc.</a:t>
            </a:r>
          </a:p>
          <a:p>
            <a:pPr marL="0" indent="0">
              <a:buNone/>
            </a:pPr>
            <a:r>
              <a:rPr lang="en-MY" sz="2800" dirty="0"/>
              <a:t> </a:t>
            </a:r>
          </a:p>
          <a:p>
            <a:endParaRPr lang="en-MY" sz="2800" dirty="0"/>
          </a:p>
          <a:p>
            <a:endParaRPr lang="en-MY" sz="2800" dirty="0"/>
          </a:p>
          <a:p>
            <a:endParaRPr lang="en-MY" sz="2300" dirty="0"/>
          </a:p>
          <a:p>
            <a:pPr marL="0" indent="0">
              <a:buNone/>
            </a:pPr>
            <a:r>
              <a:rPr lang="en-US" sz="2400" dirty="0">
                <a:ea typeface="+mn-ea"/>
              </a:rPr>
              <a:t> </a:t>
            </a:r>
            <a:endParaRPr lang="en-MY" sz="2400" dirty="0">
              <a:ea typeface="+mn-ea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Manufacturing (Production) Module</a:t>
            </a:r>
          </a:p>
        </p:txBody>
      </p:sp>
      <p:pic>
        <p:nvPicPr>
          <p:cNvPr id="4" name="Picture 3" descr="A picture containing text, black and white, screenshot, monochrome&#10;&#10;Description automatically generated">
            <a:extLst>
              <a:ext uri="{FF2B5EF4-FFF2-40B4-BE49-F238E27FC236}">
                <a16:creationId xmlns:a16="http://schemas.microsoft.com/office/drawing/2014/main" id="{070D24F5-5399-B6E1-A51E-F5824A96E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6599" r="15246" b="50000"/>
          <a:stretch/>
        </p:blipFill>
        <p:spPr>
          <a:xfrm>
            <a:off x="7091265" y="1581538"/>
            <a:ext cx="4605484" cy="369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8" cy="5001822"/>
          </a:xfrm>
        </p:spPr>
        <p:txBody>
          <a:bodyPr/>
          <a:lstStyle/>
          <a:p>
            <a:r>
              <a:rPr lang="en-MY" sz="2800" dirty="0"/>
              <a:t>Including make-to-stock or make-to-order manufacturing methods. </a:t>
            </a:r>
          </a:p>
          <a:p>
            <a:pPr lvl="1"/>
            <a:r>
              <a:rPr lang="en-MY" sz="2400" dirty="0">
                <a:ea typeface="+mn-ea"/>
              </a:rPr>
              <a:t>Make-to-stock – The stock is anonymous. It is not manufactured for specific sales orders. </a:t>
            </a:r>
          </a:p>
          <a:p>
            <a:pPr lvl="1"/>
            <a:r>
              <a:rPr lang="en-MY" sz="2400" dirty="0">
                <a:ea typeface="+mn-ea"/>
              </a:rPr>
              <a:t>Make-to-order - </a:t>
            </a:r>
            <a:r>
              <a:rPr lang="en-US" sz="2400" dirty="0">
                <a:ea typeface="+mn-ea"/>
              </a:rPr>
              <a:t> product is manufactured for a particular customer. </a:t>
            </a:r>
          </a:p>
          <a:p>
            <a:r>
              <a:rPr lang="en-US" sz="2900" dirty="0">
                <a:ea typeface="+mn-ea"/>
              </a:rPr>
              <a:t>Major sub-systems:</a:t>
            </a:r>
          </a:p>
          <a:p>
            <a:pPr lvl="1"/>
            <a:r>
              <a:rPr lang="en-US" sz="2400" dirty="0">
                <a:ea typeface="+mn-ea"/>
              </a:rPr>
              <a:t>Material and capacity planning                  - Engineering change control</a:t>
            </a:r>
          </a:p>
          <a:p>
            <a:pPr lvl="1"/>
            <a:r>
              <a:rPr lang="en-US" sz="2400" dirty="0">
                <a:ea typeface="+mn-ea"/>
              </a:rPr>
              <a:t>Shop floor control                                      - Configuration management</a:t>
            </a:r>
          </a:p>
          <a:p>
            <a:pPr lvl="1"/>
            <a:r>
              <a:rPr lang="en-US" sz="2400" dirty="0">
                <a:ea typeface="+mn-ea"/>
              </a:rPr>
              <a:t>Quality management                                  - </a:t>
            </a:r>
            <a:r>
              <a:rPr lang="en-US" sz="2400" dirty="0" err="1">
                <a:ea typeface="+mn-ea"/>
              </a:rPr>
              <a:t>Serialisation</a:t>
            </a:r>
            <a:r>
              <a:rPr lang="en-US" sz="2400" dirty="0">
                <a:ea typeface="+mn-ea"/>
              </a:rPr>
              <a:t>/lot control </a:t>
            </a:r>
          </a:p>
          <a:p>
            <a:pPr lvl="1"/>
            <a:r>
              <a:rPr lang="en-MY" sz="2400" dirty="0">
                <a:ea typeface="+mn-ea"/>
              </a:rPr>
              <a:t>JIT/repetitive manufacturing                      - Tooling</a:t>
            </a:r>
          </a:p>
          <a:p>
            <a:pPr lvl="1"/>
            <a:r>
              <a:rPr lang="en-MY" sz="2400" dirty="0">
                <a:ea typeface="+mn-ea"/>
              </a:rPr>
              <a:t>Cost management</a:t>
            </a:r>
          </a:p>
          <a:p>
            <a:pPr lvl="1"/>
            <a:r>
              <a:rPr lang="en-MY" sz="2400" dirty="0">
                <a:ea typeface="+mn-ea"/>
              </a:rPr>
              <a:t>Engineering data management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Manufacturing (Production) Module</a:t>
            </a:r>
          </a:p>
        </p:txBody>
      </p:sp>
    </p:spTree>
    <p:extLst>
      <p:ext uri="{BB962C8B-B14F-4D97-AF65-F5344CB8AC3E}">
        <p14:creationId xmlns:p14="http://schemas.microsoft.com/office/powerpoint/2010/main" val="4022932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01" y="1231027"/>
            <a:ext cx="11674398" cy="5001822"/>
          </a:xfrm>
        </p:spPr>
        <p:txBody>
          <a:bodyPr/>
          <a:lstStyle/>
          <a:p>
            <a:r>
              <a:rPr lang="en-US" sz="2800" dirty="0"/>
              <a:t>Sometimes called Human Capital Management (HCM).</a:t>
            </a:r>
          </a:p>
          <a:p>
            <a:r>
              <a:rPr lang="en-US" sz="2800" dirty="0"/>
              <a:t>Process of acquiring, deploying and developing people for organizational success. </a:t>
            </a:r>
          </a:p>
          <a:p>
            <a:r>
              <a:rPr lang="en-US" sz="2800" dirty="0"/>
              <a:t>It should cover all the functions required in business practices and flexible enough to allow to optimize business processes. </a:t>
            </a:r>
          </a:p>
          <a:p>
            <a:pPr lvl="1"/>
            <a:r>
              <a:rPr lang="en-US" sz="2300" dirty="0"/>
              <a:t>Also, the languages, currencies and legal requirements. </a:t>
            </a:r>
          </a:p>
          <a:p>
            <a:r>
              <a:rPr lang="en-US" sz="2800" dirty="0">
                <a:ea typeface="+mn-ea"/>
              </a:rPr>
              <a:t>Common sub-systems:</a:t>
            </a:r>
          </a:p>
          <a:p>
            <a:endParaRPr lang="en-MY" sz="1900" dirty="0">
              <a:ea typeface="+mn-ea"/>
            </a:endParaRPr>
          </a:p>
          <a:p>
            <a:pPr lvl="1"/>
            <a:endParaRPr lang="en-US" sz="1900" dirty="0">
              <a:ea typeface="+mn-ea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Human Resources Module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5605625-6675-68FB-64EB-C60A2C8A4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35110"/>
              </p:ext>
            </p:extLst>
          </p:nvPr>
        </p:nvGraphicFramePr>
        <p:xfrm>
          <a:off x="632408" y="4615847"/>
          <a:ext cx="10601649" cy="179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9976">
                  <a:extLst>
                    <a:ext uri="{9D8B030D-6E8A-4147-A177-3AD203B41FA5}">
                      <a16:colId xmlns:a16="http://schemas.microsoft.com/office/drawing/2014/main" val="1871628616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3297070882"/>
                    </a:ext>
                  </a:extLst>
                </a:gridCol>
                <a:gridCol w="5281126">
                  <a:extLst>
                    <a:ext uri="{9D8B030D-6E8A-4147-A177-3AD203B41FA5}">
                      <a16:colId xmlns:a16="http://schemas.microsoft.com/office/drawing/2014/main" val="533919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Personnel management (HR master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err="1"/>
                        <a:t>Organisational</a:t>
                      </a:r>
                      <a:r>
                        <a:rPr lang="en-US" sz="2000" dirty="0"/>
                        <a:t> management (organizational structure, job description)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066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Payroll accounting (gross/net accounting, multi-currency)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Time management (shift planning, time recording)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001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Personnel developing (training)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91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5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8" cy="5001822"/>
          </a:xfrm>
        </p:spPr>
        <p:txBody>
          <a:bodyPr/>
          <a:lstStyle/>
          <a:p>
            <a:r>
              <a:rPr lang="en-MY" sz="2700" dirty="0"/>
              <a:t>To ensure the equipment is reliable to production processes. </a:t>
            </a:r>
          </a:p>
          <a:p>
            <a:pPr lvl="1"/>
            <a:r>
              <a:rPr lang="en-MY" sz="2200" dirty="0"/>
              <a:t>To reduce machine breakdown and idle time for repair.</a:t>
            </a:r>
          </a:p>
          <a:p>
            <a:r>
              <a:rPr lang="en-MY" sz="2700" dirty="0"/>
              <a:t>Provides technical and business reports and various presentation options to recognise the weak point within technical system in a good time. </a:t>
            </a:r>
          </a:p>
          <a:p>
            <a:r>
              <a:rPr lang="en-MY" sz="2700" dirty="0"/>
              <a:t>Known as ‘total productive maintenance’ or ‘risk optimised maintenance’.</a:t>
            </a:r>
          </a:p>
          <a:p>
            <a:r>
              <a:rPr lang="en-MY" sz="2700" dirty="0"/>
              <a:t>The sub-systems are</a:t>
            </a:r>
          </a:p>
          <a:p>
            <a:pPr lvl="1"/>
            <a:r>
              <a:rPr lang="en-MY" sz="2200" dirty="0"/>
              <a:t>Preventive maintenance control</a:t>
            </a:r>
          </a:p>
          <a:p>
            <a:pPr lvl="1"/>
            <a:r>
              <a:rPr lang="en-MY" sz="2200" dirty="0"/>
              <a:t>Equipment tracking</a:t>
            </a:r>
          </a:p>
          <a:p>
            <a:pPr lvl="1"/>
            <a:r>
              <a:rPr lang="en-MY" sz="2200" dirty="0"/>
              <a:t>Component tracking</a:t>
            </a:r>
          </a:p>
          <a:p>
            <a:pPr lvl="1"/>
            <a:r>
              <a:rPr lang="en-MY" sz="2200" dirty="0"/>
              <a:t>Plant maintenance calibration tracking</a:t>
            </a:r>
          </a:p>
          <a:p>
            <a:pPr lvl="1"/>
            <a:r>
              <a:rPr lang="en-MY" sz="2200" dirty="0"/>
              <a:t>Plant maintenance warranty claims tracking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Plant Maintenance Module</a:t>
            </a:r>
          </a:p>
        </p:txBody>
      </p:sp>
    </p:spTree>
    <p:extLst>
      <p:ext uri="{BB962C8B-B14F-4D97-AF65-F5344CB8AC3E}">
        <p14:creationId xmlns:p14="http://schemas.microsoft.com/office/powerpoint/2010/main" val="152585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r>
              <a:rPr lang="en-MY" sz="3200" dirty="0"/>
              <a:t>Optimises all purchasing process with workflow-driven processing functions, enables:</a:t>
            </a:r>
          </a:p>
          <a:p>
            <a:pPr lvl="1"/>
            <a:r>
              <a:rPr lang="en-MY" sz="2200" dirty="0"/>
              <a:t>Automated supplier evaluation</a:t>
            </a:r>
          </a:p>
          <a:p>
            <a:pPr lvl="1"/>
            <a:r>
              <a:rPr lang="en-MY" sz="2200" dirty="0"/>
              <a:t>Lowers procurement and warehousing costs with accurate inventory and warehouse management</a:t>
            </a:r>
          </a:p>
          <a:p>
            <a:pPr lvl="1"/>
            <a:r>
              <a:rPr lang="en-MY" sz="2200" dirty="0"/>
              <a:t>Integrated invoice verification.</a:t>
            </a:r>
          </a:p>
          <a:p>
            <a:r>
              <a:rPr lang="en-MY" sz="3200" dirty="0"/>
              <a:t>Objectives:</a:t>
            </a:r>
          </a:p>
          <a:p>
            <a:pPr lvl="1"/>
            <a:r>
              <a:rPr lang="en-MY" sz="2200" dirty="0"/>
              <a:t>Increase visibility into purchase orders, contract management, and invoice handling</a:t>
            </a:r>
          </a:p>
          <a:p>
            <a:pPr lvl="1"/>
            <a:r>
              <a:rPr lang="en-MY" sz="2200" dirty="0"/>
              <a:t>Streamline and optimise the flow of material</a:t>
            </a:r>
          </a:p>
          <a:p>
            <a:pPr lvl="1"/>
            <a:r>
              <a:rPr lang="en-MY" sz="2200" dirty="0"/>
              <a:t>Reduce cost by lowing inventory levels and consolidating shipments</a:t>
            </a:r>
          </a:p>
          <a:p>
            <a:pPr lvl="1"/>
            <a:r>
              <a:rPr lang="en-MY" sz="2200" dirty="0"/>
              <a:t>Maintain high levels of suppliers and customer satisfaction</a:t>
            </a:r>
          </a:p>
          <a:p>
            <a:pPr lvl="1"/>
            <a:endParaRPr lang="en-MY" sz="27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Materials Management Module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9862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r>
              <a:rPr lang="en-MY" sz="3200" dirty="0"/>
              <a:t>Objectives (cont.):</a:t>
            </a:r>
          </a:p>
          <a:p>
            <a:pPr lvl="1"/>
            <a:r>
              <a:rPr lang="en-MY" sz="2200" dirty="0"/>
              <a:t>Optimise basic business processes – from requisitioning to invoicing for simple procurement and efficiently manage the procurement-to-payment processes.</a:t>
            </a:r>
          </a:p>
          <a:p>
            <a:pPr lvl="1"/>
            <a:r>
              <a:rPr lang="en-MY" sz="2200" dirty="0"/>
              <a:t>Improved processes for procurement, inbound, outbound, warehouse and transportation management</a:t>
            </a:r>
          </a:p>
          <a:p>
            <a:pPr lvl="1"/>
            <a:r>
              <a:rPr lang="en-MY" sz="2200" dirty="0"/>
              <a:t>Reduce unnecessary stock and improve spend performance</a:t>
            </a:r>
          </a:p>
          <a:p>
            <a:pPr lvl="1"/>
            <a:r>
              <a:rPr lang="en-MY" sz="2200" dirty="0"/>
              <a:t>Rely on single, complete and integrated solution</a:t>
            </a:r>
          </a:p>
          <a:p>
            <a:pPr lvl="1"/>
            <a:r>
              <a:rPr lang="en-MY" sz="2200" dirty="0"/>
              <a:t>Apply flexible options for consolidating orders, shipments and deliveries</a:t>
            </a:r>
            <a:endParaRPr lang="en-MY" sz="2700" dirty="0"/>
          </a:p>
          <a:p>
            <a:pPr lvl="1"/>
            <a:r>
              <a:rPr lang="en-MY" sz="2200" dirty="0"/>
              <a:t>Enable rule-based automation and collaborative order combination over the Internet</a:t>
            </a:r>
          </a:p>
          <a:p>
            <a:pPr lvl="1"/>
            <a:r>
              <a:rPr lang="en-MY" sz="2200" dirty="0"/>
              <a:t>Deliver products on time and on budget by creating comprehensive transportation plans, successfully executing plans and monitoring shipments.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Materials Management Module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67733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r>
              <a:rPr lang="en-MY" sz="3200" dirty="0"/>
              <a:t>Sub-modules:</a:t>
            </a:r>
          </a:p>
          <a:p>
            <a:pPr lvl="1"/>
            <a:r>
              <a:rPr lang="en-MY" sz="2200" dirty="0"/>
              <a:t>Pre-purchasing activities</a:t>
            </a:r>
          </a:p>
          <a:p>
            <a:pPr lvl="1"/>
            <a:r>
              <a:rPr lang="en-MY" sz="2200" dirty="0"/>
              <a:t>Purchasing</a:t>
            </a:r>
          </a:p>
          <a:p>
            <a:pPr lvl="1"/>
            <a:r>
              <a:rPr lang="en-MY" sz="2200" dirty="0"/>
              <a:t>Vendor evaluation</a:t>
            </a:r>
          </a:p>
          <a:p>
            <a:pPr lvl="1"/>
            <a:r>
              <a:rPr lang="en-MY" sz="2200" dirty="0"/>
              <a:t>Inventory management</a:t>
            </a:r>
          </a:p>
          <a:p>
            <a:pPr lvl="1"/>
            <a:r>
              <a:rPr lang="en-MY" sz="2200" dirty="0"/>
              <a:t>Invoice verification and material inspection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Materials Management Module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7841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r>
              <a:rPr lang="en-MY" sz="3200" dirty="0"/>
              <a:t>What is “Quality”?</a:t>
            </a:r>
          </a:p>
          <a:p>
            <a:pPr lvl="1"/>
            <a:r>
              <a:rPr lang="en-MY" sz="2700" dirty="0"/>
              <a:t>Standard?</a:t>
            </a:r>
          </a:p>
          <a:p>
            <a:pPr lvl="1"/>
            <a:r>
              <a:rPr lang="en-MY" sz="2700" dirty="0"/>
              <a:t>Meeting customer requirements?</a:t>
            </a:r>
          </a:p>
          <a:p>
            <a:pPr lvl="1"/>
            <a:r>
              <a:rPr lang="en-MY" sz="2700" dirty="0"/>
              <a:t>Fit to use?</a:t>
            </a:r>
          </a:p>
          <a:p>
            <a:pPr lvl="1"/>
            <a:endParaRPr lang="en-MY" sz="2700" dirty="0"/>
          </a:p>
          <a:p>
            <a:r>
              <a:rPr lang="en-MY" sz="3200" dirty="0"/>
              <a:t>The main activities in Quality Management are:</a:t>
            </a:r>
          </a:p>
          <a:p>
            <a:pPr lvl="1"/>
            <a:r>
              <a:rPr lang="en-MY" sz="2700" dirty="0"/>
              <a:t>Quality Planning</a:t>
            </a:r>
          </a:p>
          <a:p>
            <a:pPr lvl="1"/>
            <a:r>
              <a:rPr lang="en-MY" sz="2700" dirty="0"/>
              <a:t>Quality Assurance</a:t>
            </a:r>
          </a:p>
          <a:p>
            <a:pPr lvl="1"/>
            <a:r>
              <a:rPr lang="en-MY" sz="2700" dirty="0"/>
              <a:t>Quality Control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Quality Management Module</a:t>
            </a:r>
          </a:p>
        </p:txBody>
      </p:sp>
    </p:spTree>
    <p:extLst>
      <p:ext uri="{BB962C8B-B14F-4D97-AF65-F5344CB8AC3E}">
        <p14:creationId xmlns:p14="http://schemas.microsoft.com/office/powerpoint/2010/main" val="1220903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r>
              <a:rPr lang="en-MY" sz="3200" dirty="0"/>
              <a:t>Functions in quality management module:</a:t>
            </a:r>
          </a:p>
          <a:p>
            <a:pPr lvl="1"/>
            <a:r>
              <a:rPr lang="en-MY" sz="2700" dirty="0"/>
              <a:t>Quality Planning</a:t>
            </a:r>
          </a:p>
          <a:p>
            <a:pPr lvl="2"/>
            <a:r>
              <a:rPr lang="en-MY" sz="2400" dirty="0"/>
              <a:t>Management of basic data for quality planning and inspection planning, material specifications, inspection planning.</a:t>
            </a:r>
          </a:p>
          <a:p>
            <a:pPr lvl="1"/>
            <a:r>
              <a:rPr lang="en-MY" sz="2700" dirty="0"/>
              <a:t>Quality Inspection</a:t>
            </a:r>
          </a:p>
          <a:p>
            <a:pPr lvl="2"/>
            <a:r>
              <a:rPr lang="en-MY" sz="2400" dirty="0"/>
              <a:t>Triger inspections, inspection processing with inspection plan selection and sample calculation, print shop paper for sampling and inspection, record results and defects, make the usage decision and trigger follow-up actions. </a:t>
            </a:r>
          </a:p>
          <a:p>
            <a:pPr lvl="1"/>
            <a:r>
              <a:rPr lang="en-MY" sz="2700" dirty="0"/>
              <a:t>Quality Control</a:t>
            </a:r>
          </a:p>
          <a:p>
            <a:pPr lvl="2"/>
            <a:r>
              <a:rPr lang="en-MY" sz="2400" dirty="0"/>
              <a:t>Dynamic sample determination on the basis quality-level history, application of statistical process control techniques using quality control charts, quality score for inspection lots, etc.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Quality Management Module</a:t>
            </a:r>
          </a:p>
        </p:txBody>
      </p:sp>
    </p:spTree>
    <p:extLst>
      <p:ext uri="{BB962C8B-B14F-4D97-AF65-F5344CB8AC3E}">
        <p14:creationId xmlns:p14="http://schemas.microsoft.com/office/powerpoint/2010/main" val="917601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747500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3200" dirty="0"/>
              <a:t>Supports the marketing processes: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Marketing resource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Segment and list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Campaign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Email marketing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Trade promotion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Lead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Marketing analytics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Web-based marketing surveys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Self-service portal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MY" sz="27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Marketing Module</a:t>
            </a:r>
          </a:p>
        </p:txBody>
      </p:sp>
    </p:spTree>
    <p:extLst>
      <p:ext uri="{BB962C8B-B14F-4D97-AF65-F5344CB8AC3E}">
        <p14:creationId xmlns:p14="http://schemas.microsoft.com/office/powerpoint/2010/main" val="214121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TOPIC 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5BEAC-0823-2B3E-9D1B-4A6DA541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this topic, you should be able to:</a:t>
            </a:r>
          </a:p>
          <a:p>
            <a:pPr marL="457200" indent="-457200">
              <a:buAutoNum type="arabicPeriod"/>
            </a:pPr>
            <a:r>
              <a:rPr lang="en-US" dirty="0"/>
              <a:t>Explain the business modules.</a:t>
            </a:r>
          </a:p>
          <a:p>
            <a:pPr marL="457200" indent="-457200">
              <a:buAutoNum type="arabicPeriod"/>
            </a:pPr>
            <a:r>
              <a:rPr lang="en-US" dirty="0"/>
              <a:t>Identify and justify the functional modules for ERP software.</a:t>
            </a:r>
          </a:p>
          <a:p>
            <a:pPr marL="457200" indent="-457200">
              <a:buAutoNum type="arabicPeriod"/>
            </a:pPr>
            <a:r>
              <a:rPr lang="en-US" dirty="0"/>
              <a:t>Integration of ERP with other technologies</a:t>
            </a:r>
          </a:p>
        </p:txBody>
      </p:sp>
    </p:spTree>
    <p:extLst>
      <p:ext uri="{BB962C8B-B14F-4D97-AF65-F5344CB8AC3E}">
        <p14:creationId xmlns:p14="http://schemas.microsoft.com/office/powerpoint/2010/main" val="359137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1" y="1342994"/>
            <a:ext cx="6400176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3200" dirty="0"/>
              <a:t>Support a wide range of customer-focused processes from selling products and delivering services to aftermarket warranty claims, service orders and returns.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Sales, Distribution and Service Module</a:t>
            </a:r>
          </a:p>
        </p:txBody>
      </p:sp>
      <p:pic>
        <p:nvPicPr>
          <p:cNvPr id="3" name="Picture 2" descr="A picture containing text, black and white, sketch, rectangle&#10;&#10;Description automatically generated">
            <a:extLst>
              <a:ext uri="{FF2B5EF4-FFF2-40B4-BE49-F238E27FC236}">
                <a16:creationId xmlns:a16="http://schemas.microsoft.com/office/drawing/2014/main" id="{D1DC109E-D3FA-95EB-0AAA-43983B918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3" t="7483" r="19301" b="59344"/>
          <a:stretch/>
        </p:blipFill>
        <p:spPr>
          <a:xfrm>
            <a:off x="6622427" y="1536878"/>
            <a:ext cx="5347324" cy="39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36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7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3200" dirty="0"/>
              <a:t>It should help the organisation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MY" sz="2200" dirty="0"/>
              <a:t>Manage the complete sales order lifecycle (incl. </a:t>
            </a:r>
            <a:r>
              <a:rPr lang="en-US" sz="2200" dirty="0"/>
              <a:t>Order creation, Importing, Picking, Packing, Shipping)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Simplify and accelerate the entire order-to-cash cycle (OTC or O2C)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Deliver orders on time and improve customer satisfaction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Improve service delivery by tracking time spent on services and </a:t>
            </a:r>
            <a:r>
              <a:rPr lang="en-US" sz="2200" dirty="0" err="1"/>
              <a:t>analysing</a:t>
            </a:r>
            <a:r>
              <a:rPr lang="en-US" sz="2200" dirty="0"/>
              <a:t> profitability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Drive sales by facilitating customer engagement across all sales channels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Streamline processes and reduce operational costs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Boost productivity and increase sales and profit margins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Accelerate logistics, manufacturing, service and workforce processes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Benefit from profitable sales and interaction channels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Manage all important operation and financial aspects. </a:t>
            </a:r>
            <a:endParaRPr lang="en-MY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MY" sz="27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Sales, Distribution and Service Module</a:t>
            </a:r>
          </a:p>
        </p:txBody>
      </p:sp>
    </p:spTree>
    <p:extLst>
      <p:ext uri="{BB962C8B-B14F-4D97-AF65-F5344CB8AC3E}">
        <p14:creationId xmlns:p14="http://schemas.microsoft.com/office/powerpoint/2010/main" val="2649243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50" y="1342994"/>
            <a:ext cx="11674397" cy="50018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sz="3200" dirty="0"/>
              <a:t>Sub-systems: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Master data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Order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Warehouse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Shipping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Billing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Pricing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Sales support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Transportation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Foreign trade</a:t>
            </a:r>
            <a:endParaRPr lang="en-MY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MY" sz="27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Sales, Distribution and Service Module</a:t>
            </a:r>
          </a:p>
        </p:txBody>
      </p:sp>
    </p:spTree>
    <p:extLst>
      <p:ext uri="{BB962C8B-B14F-4D97-AF65-F5344CB8AC3E}">
        <p14:creationId xmlns:p14="http://schemas.microsoft.com/office/powerpoint/2010/main" val="2315731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>
            <a:extLst>
              <a:ext uri="{FF2B5EF4-FFF2-40B4-BE49-F238E27FC236}">
                <a16:creationId xmlns:a16="http://schemas.microsoft.com/office/drawing/2014/main" id="{935B79B5-ED8B-AB74-7890-3FB2B97B8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31" y="439737"/>
            <a:ext cx="80660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rPr>
              <a:t>Integration of ERP, Supply Chain and Customer Relationship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F178E0-3EBA-A17D-709E-0C8D0F059AC9}"/>
              </a:ext>
            </a:extLst>
          </p:cNvPr>
          <p:cNvSpPr/>
          <p:nvPr/>
        </p:nvSpPr>
        <p:spPr bwMode="auto">
          <a:xfrm>
            <a:off x="869430" y="2293495"/>
            <a:ext cx="2443396" cy="2488367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ERP systems were standalone systems that contained modules</a:t>
            </a:r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9CF7E76D-1923-475A-A410-79576814EBA4}"/>
              </a:ext>
            </a:extLst>
          </p:cNvPr>
          <p:cNvSpPr/>
          <p:nvPr/>
        </p:nvSpPr>
        <p:spPr bwMode="auto">
          <a:xfrm>
            <a:off x="3612629" y="2871866"/>
            <a:ext cx="1214203" cy="762000"/>
          </a:xfrm>
          <a:prstGeom prst="mathPlus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B4FED-08FE-0CE9-EE48-E1550050A2C7}"/>
              </a:ext>
            </a:extLst>
          </p:cNvPr>
          <p:cNvSpPr txBox="1"/>
          <p:nvPr/>
        </p:nvSpPr>
        <p:spPr>
          <a:xfrm>
            <a:off x="3515192" y="3957403"/>
            <a:ext cx="140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Interfaced 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1E25C27-DAC3-45BB-CD62-68840B87B32E}"/>
              </a:ext>
            </a:extLst>
          </p:cNvPr>
          <p:cNvSpPr/>
          <p:nvPr/>
        </p:nvSpPr>
        <p:spPr bwMode="auto">
          <a:xfrm>
            <a:off x="5276538" y="1430047"/>
            <a:ext cx="1394084" cy="1206173"/>
          </a:xfrm>
          <a:prstGeom prst="flowChartConnector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CRM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7FCCBEFA-A5D0-BCF0-95B3-692BF8691E18}"/>
              </a:ext>
            </a:extLst>
          </p:cNvPr>
          <p:cNvSpPr/>
          <p:nvPr/>
        </p:nvSpPr>
        <p:spPr bwMode="auto">
          <a:xfrm>
            <a:off x="5276538" y="2694597"/>
            <a:ext cx="1394084" cy="1206173"/>
          </a:xfrm>
          <a:prstGeom prst="flowChartConnector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SCM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9583C6C-14D1-D9E9-C5C5-F52E4C6D51E5}"/>
              </a:ext>
            </a:extLst>
          </p:cNvPr>
          <p:cNvSpPr/>
          <p:nvPr/>
        </p:nvSpPr>
        <p:spPr bwMode="auto">
          <a:xfrm>
            <a:off x="5276537" y="3929167"/>
            <a:ext cx="1394085" cy="1206173"/>
          </a:xfrm>
          <a:prstGeom prst="flowChartConnector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PLM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1DE3779-D8E8-6843-E36D-BE359A6210DB}"/>
              </a:ext>
            </a:extLst>
          </p:cNvPr>
          <p:cNvSpPr/>
          <p:nvPr/>
        </p:nvSpPr>
        <p:spPr bwMode="auto">
          <a:xfrm>
            <a:off x="5276538" y="5212090"/>
            <a:ext cx="1394085" cy="1206173"/>
          </a:xfrm>
          <a:prstGeom prst="flowChartConnector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50" dirty="0"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latin typeface="Arial" charset="0"/>
              </a:rPr>
              <a:t>Business Intelligence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4F558014-E69F-2A81-B8CF-3D4CC16BB53D}"/>
              </a:ext>
            </a:extLst>
          </p:cNvPr>
          <p:cNvSpPr/>
          <p:nvPr/>
        </p:nvSpPr>
        <p:spPr bwMode="auto">
          <a:xfrm>
            <a:off x="7120328" y="2928351"/>
            <a:ext cx="1384094" cy="1029052"/>
          </a:xfrm>
          <a:prstGeom prst="mathEqual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05D34-3304-CA84-7723-0B7B8435D305}"/>
              </a:ext>
            </a:extLst>
          </p:cNvPr>
          <p:cNvSpPr txBox="1"/>
          <p:nvPr/>
        </p:nvSpPr>
        <p:spPr>
          <a:xfrm>
            <a:off x="8532619" y="2293495"/>
            <a:ext cx="31447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improve the competitiveness, efficiency and effectiveness of the ERP systems.</a:t>
            </a:r>
          </a:p>
          <a:p>
            <a:endParaRPr lang="en-US" dirty="0"/>
          </a:p>
          <a:p>
            <a:r>
              <a:rPr lang="en-US" dirty="0"/>
              <a:t>ERP vendors such as SAP started to offering all the technologies as part of the ERP offerings.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A6C378-81A2-21FE-E841-79AA8F09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ERP system designed in modular base?</a:t>
            </a:r>
          </a:p>
          <a:p>
            <a:r>
              <a:rPr lang="en-US" dirty="0"/>
              <a:t>Why is integration of ERP system with other technologies able to improve the competitive advantage?</a:t>
            </a:r>
          </a:p>
          <a:p>
            <a:r>
              <a:rPr lang="en-US" dirty="0"/>
              <a:t>Which competitive advantage can </a:t>
            </a:r>
            <a:r>
              <a:rPr lang="en-US"/>
              <a:t>be achieved?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3B508-3D46-FC75-41AD-4C32E26E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All ERP packages contains many modules. </a:t>
            </a:r>
          </a:p>
          <a:p>
            <a:r>
              <a:rPr lang="en-MY" dirty="0"/>
              <a:t>The modules </a:t>
            </a:r>
            <a:r>
              <a:rPr lang="en-US" dirty="0"/>
              <a:t>are designed to serve specific departments within a business</a:t>
            </a:r>
            <a:r>
              <a:rPr lang="en-MY" dirty="0"/>
              <a:t>.</a:t>
            </a:r>
          </a:p>
          <a:p>
            <a:r>
              <a:rPr lang="en-MY" dirty="0"/>
              <a:t>ERP systems integrate with the technologies to improve the competitive, efficiency and effectiveness. </a:t>
            </a:r>
          </a:p>
          <a:p>
            <a:endParaRPr lang="en-MY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11172123" cy="3951288"/>
          </a:xfrm>
        </p:spPr>
        <p:txBody>
          <a:bodyPr/>
          <a:lstStyle/>
          <a:p>
            <a:pPr marL="0" indent="0" algn="ctr">
              <a:buNone/>
            </a:pPr>
            <a:r>
              <a:rPr lang="en-MY" sz="6600" dirty="0"/>
              <a:t>Q &amp;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BC55C-E49F-2E2E-27BC-F943739E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 and Answer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061700" cy="4525962"/>
          </a:xfrm>
        </p:spPr>
        <p:txBody>
          <a:bodyPr/>
          <a:lstStyle/>
          <a:p>
            <a:r>
              <a:rPr lang="en-MY" dirty="0"/>
              <a:t>ERP Business Module</a:t>
            </a:r>
          </a:p>
          <a:p>
            <a:pPr lvl="1"/>
            <a:r>
              <a:rPr lang="en-MY" dirty="0"/>
              <a:t>Financial Module</a:t>
            </a:r>
          </a:p>
          <a:p>
            <a:pPr lvl="1"/>
            <a:r>
              <a:rPr lang="en-MY" dirty="0"/>
              <a:t>Manufacturing (Production) Module</a:t>
            </a:r>
          </a:p>
          <a:p>
            <a:pPr lvl="1"/>
            <a:r>
              <a:rPr lang="en-MY" dirty="0"/>
              <a:t>Human Resources Management Module</a:t>
            </a:r>
          </a:p>
          <a:p>
            <a:pPr lvl="1"/>
            <a:r>
              <a:rPr lang="en-MY" dirty="0"/>
              <a:t>Plant Maintenance Module</a:t>
            </a:r>
          </a:p>
          <a:p>
            <a:pPr lvl="1"/>
            <a:r>
              <a:rPr lang="en-MY" dirty="0"/>
              <a:t>Materials Management Module</a:t>
            </a:r>
          </a:p>
          <a:p>
            <a:pPr lvl="1"/>
            <a:r>
              <a:rPr lang="en-MY" dirty="0"/>
              <a:t>Quality Management Module</a:t>
            </a:r>
          </a:p>
          <a:p>
            <a:pPr lvl="1"/>
            <a:r>
              <a:rPr lang="en-MY" dirty="0"/>
              <a:t>Marketing Module</a:t>
            </a:r>
          </a:p>
          <a:p>
            <a:pPr lvl="1"/>
            <a:r>
              <a:rPr lang="en-MY" dirty="0"/>
              <a:t>Sales, Distribution and Service Module</a:t>
            </a:r>
          </a:p>
          <a:p>
            <a:r>
              <a:rPr lang="en-MY" dirty="0"/>
              <a:t>Integration of ERP, Supply Chain and Customer Relationship Applications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2"/>
                </a:solidFill>
              </a:rPr>
              <a:t>Recap From Last Lesson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417638"/>
            <a:ext cx="11455214" cy="3485438"/>
          </a:xfrm>
        </p:spPr>
        <p:txBody>
          <a:bodyPr/>
          <a:lstStyle/>
          <a:p>
            <a:r>
              <a:rPr lang="en-MY" dirty="0"/>
              <a:t>The power of Business Process Re-engineering, Business Intelligence, Business Analytics, E-Commerce, M-Commerce lead to the usage of the technologies.</a:t>
            </a:r>
          </a:p>
          <a:p>
            <a:r>
              <a:rPr lang="en-MY" dirty="0"/>
              <a:t>The technologies can be OLAP, PCM, SCM, CRM, GIS, Intranets and Extranets. </a:t>
            </a:r>
          </a:p>
        </p:txBody>
      </p:sp>
    </p:spTree>
    <p:extLst>
      <p:ext uri="{BB962C8B-B14F-4D97-AF65-F5344CB8AC3E}">
        <p14:creationId xmlns:p14="http://schemas.microsoft.com/office/powerpoint/2010/main" val="114769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r>
              <a:rPr lang="en-US" sz="2800" dirty="0"/>
              <a:t>According to Oracle (2023), </a:t>
            </a:r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“ERP functionality is organized by specific capabilities, often referred to as</a:t>
            </a:r>
          </a:p>
          <a:p>
            <a:pPr marL="0" indent="0" algn="ctr">
              <a:buNone/>
            </a:pPr>
            <a:r>
              <a:rPr lang="en-US" sz="2800" dirty="0"/>
              <a:t> modules. These modules are designed to serve specific departments within a business.”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It is to serve the </a:t>
            </a:r>
            <a:r>
              <a:rPr lang="en-US" sz="2800" u="sng" dirty="0"/>
              <a:t>back office </a:t>
            </a:r>
            <a:r>
              <a:rPr lang="en-US" sz="2800" dirty="0"/>
              <a:t>and </a:t>
            </a:r>
            <a:r>
              <a:rPr lang="en-US" sz="2800" u="sng" dirty="0"/>
              <a:t>front-end</a:t>
            </a:r>
            <a:r>
              <a:rPr lang="en-US" sz="2800" dirty="0"/>
              <a:t> functionality of the business.</a:t>
            </a:r>
            <a:endParaRPr lang="en-MY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is Module?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F1D54-80B6-32DA-6676-6F0BEAEEE241}"/>
              </a:ext>
            </a:extLst>
          </p:cNvPr>
          <p:cNvSpPr txBox="1"/>
          <p:nvPr/>
        </p:nvSpPr>
        <p:spPr>
          <a:xfrm>
            <a:off x="6680616" y="6020194"/>
            <a:ext cx="511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https://www.oracle.com/erp/erp-modules/#faqs</a:t>
            </a:r>
          </a:p>
        </p:txBody>
      </p:sp>
    </p:spTree>
    <p:extLst>
      <p:ext uri="{BB962C8B-B14F-4D97-AF65-F5344CB8AC3E}">
        <p14:creationId xmlns:p14="http://schemas.microsoft.com/office/powerpoint/2010/main" val="419478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648112" cy="4525962"/>
          </a:xfrm>
        </p:spPr>
        <p:txBody>
          <a:bodyPr/>
          <a:lstStyle/>
          <a:p>
            <a:r>
              <a:rPr lang="en-US" sz="2800" dirty="0"/>
              <a:t>Businesses</a:t>
            </a:r>
            <a:r>
              <a:rPr lang="en-US" sz="2000" b="0" i="0" dirty="0">
                <a:solidFill>
                  <a:srgbClr val="161513"/>
                </a:solidFill>
                <a:effectLst/>
                <a:latin typeface="OracleSansVF"/>
              </a:rPr>
              <a:t> </a:t>
            </a:r>
            <a:r>
              <a:rPr lang="en-US" sz="2800" dirty="0"/>
              <a:t>take varying approaches to purchasing and adding modules.</a:t>
            </a:r>
          </a:p>
          <a:p>
            <a:pPr lvl="1"/>
            <a:r>
              <a:rPr lang="en-US" sz="2300" dirty="0"/>
              <a:t>“big</a:t>
            </a:r>
            <a:r>
              <a:rPr lang="en-US" dirty="0">
                <a:solidFill>
                  <a:srgbClr val="161513"/>
                </a:solidFill>
                <a:latin typeface="OracleSansVF"/>
                <a:ea typeface="+mn-ea"/>
              </a:rPr>
              <a:t> </a:t>
            </a:r>
            <a:r>
              <a:rPr lang="en-US" sz="2300" dirty="0"/>
              <a:t>bang” approach - go live with all the capabilities they need all at once.</a:t>
            </a:r>
          </a:p>
          <a:p>
            <a:pPr lvl="1"/>
            <a:r>
              <a:rPr lang="en-US" sz="2300" dirty="0"/>
              <a:t>phased approach - launching financial management capabilities, then adding functionality as it’s needed.</a:t>
            </a:r>
          </a:p>
          <a:p>
            <a:pPr lvl="1"/>
            <a:endParaRPr lang="en-US" sz="2300" dirty="0"/>
          </a:p>
          <a:p>
            <a:r>
              <a:rPr lang="en-US" sz="2800" dirty="0"/>
              <a:t>Not mandatory module for the company, it is depending on company’s requirements and industry.</a:t>
            </a:r>
          </a:p>
          <a:p>
            <a:pPr lvl="1"/>
            <a:r>
              <a:rPr lang="en-US" sz="2300" dirty="0"/>
              <a:t>However, financial management module is core to any ERP system. </a:t>
            </a:r>
            <a:endParaRPr lang="en-US" sz="1800" dirty="0"/>
          </a:p>
          <a:p>
            <a:pPr lvl="1"/>
            <a:endParaRPr lang="en-MY" sz="23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is Module?</a:t>
            </a:r>
          </a:p>
        </p:txBody>
      </p:sp>
    </p:spTree>
    <p:extLst>
      <p:ext uri="{BB962C8B-B14F-4D97-AF65-F5344CB8AC3E}">
        <p14:creationId xmlns:p14="http://schemas.microsoft.com/office/powerpoint/2010/main" val="66211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6431535" cy="4525962"/>
          </a:xfrm>
        </p:spPr>
        <p:txBody>
          <a:bodyPr/>
          <a:lstStyle/>
          <a:p>
            <a:r>
              <a:rPr lang="en-US" sz="2800" dirty="0"/>
              <a:t>Finance</a:t>
            </a:r>
          </a:p>
          <a:p>
            <a:r>
              <a:rPr lang="en-US" sz="2800" dirty="0"/>
              <a:t>Manufacturing and Production Planning</a:t>
            </a:r>
          </a:p>
          <a:p>
            <a:r>
              <a:rPr lang="en-US" sz="2800" dirty="0"/>
              <a:t>Sales and Distribution</a:t>
            </a:r>
          </a:p>
          <a:p>
            <a:r>
              <a:rPr lang="en-US" sz="2800" dirty="0"/>
              <a:t>Plant Maintenance</a:t>
            </a:r>
          </a:p>
          <a:p>
            <a:r>
              <a:rPr lang="en-US" sz="2800" dirty="0"/>
              <a:t>Quality Management</a:t>
            </a:r>
          </a:p>
          <a:p>
            <a:r>
              <a:rPr lang="en-US" sz="2800" dirty="0"/>
              <a:t>Material Management</a:t>
            </a:r>
            <a:endParaRPr lang="en-MY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Modules 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19EA8-2D4A-61B8-F367-83DB2FF1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82" y="1304840"/>
            <a:ext cx="5225143" cy="42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64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393279" cy="4525962"/>
          </a:xfrm>
        </p:spPr>
        <p:txBody>
          <a:bodyPr/>
          <a:lstStyle/>
          <a:p>
            <a:r>
              <a:rPr lang="en-US" sz="2800" dirty="0"/>
              <a:t>Money or fund is needed for business. </a:t>
            </a:r>
          </a:p>
          <a:p>
            <a:r>
              <a:rPr lang="en-MY" sz="2800" dirty="0"/>
              <a:t>Core of many ERP software system.</a:t>
            </a:r>
          </a:p>
          <a:p>
            <a:r>
              <a:rPr lang="en-MY" sz="2800" dirty="0"/>
              <a:t>Objectives:</a:t>
            </a:r>
          </a:p>
          <a:p>
            <a:pPr lvl="1"/>
            <a:r>
              <a:rPr lang="en-MY" sz="2300" dirty="0"/>
              <a:t>Improve forecasting and planning accuracy</a:t>
            </a:r>
          </a:p>
          <a:p>
            <a:pPr lvl="1"/>
            <a:r>
              <a:rPr lang="en-MY" sz="2300" dirty="0"/>
              <a:t>Enhance core financial capabilities and generate accurate reports in real time</a:t>
            </a:r>
          </a:p>
          <a:p>
            <a:pPr lvl="1"/>
            <a:r>
              <a:rPr lang="en-MY" sz="2300" dirty="0"/>
              <a:t>Capture processes from different applications</a:t>
            </a:r>
          </a:p>
          <a:p>
            <a:pPr lvl="1"/>
            <a:r>
              <a:rPr lang="en-MY" sz="2300" dirty="0"/>
              <a:t>Reduce cost of goods sold (COGS) and maximise profitability</a:t>
            </a:r>
          </a:p>
          <a:p>
            <a:pPr lvl="1"/>
            <a:r>
              <a:rPr lang="en-MY" sz="2300" dirty="0"/>
              <a:t>Make management accounting information available through role-based portals</a:t>
            </a:r>
          </a:p>
          <a:p>
            <a:pPr lvl="1"/>
            <a:r>
              <a:rPr lang="en-MY" sz="2300" dirty="0"/>
              <a:t>Collect, assign and analyse costs by project, order, cost </a:t>
            </a:r>
            <a:r>
              <a:rPr lang="en-MY" sz="2300" dirty="0" err="1"/>
              <a:t>center</a:t>
            </a:r>
            <a:r>
              <a:rPr lang="en-MY" sz="2300" dirty="0"/>
              <a:t> or business process</a:t>
            </a:r>
          </a:p>
          <a:p>
            <a:pPr lvl="1"/>
            <a:r>
              <a:rPr lang="en-MY" sz="2300" dirty="0"/>
              <a:t>Etc.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Financial Module</a:t>
            </a:r>
          </a:p>
        </p:txBody>
      </p:sp>
    </p:spTree>
    <p:extLst>
      <p:ext uri="{BB962C8B-B14F-4D97-AF65-F5344CB8AC3E}">
        <p14:creationId xmlns:p14="http://schemas.microsoft.com/office/powerpoint/2010/main" val="275427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6ADD2-A4A0-3DF0-4B93-449F3F2B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7" y="1548268"/>
            <a:ext cx="11393279" cy="4525962"/>
          </a:xfrm>
        </p:spPr>
        <p:txBody>
          <a:bodyPr/>
          <a:lstStyle/>
          <a:p>
            <a:r>
              <a:rPr lang="en-MY" sz="2800" dirty="0"/>
              <a:t>The</a:t>
            </a:r>
            <a:r>
              <a:rPr lang="en-MY" sz="2300" dirty="0"/>
              <a:t> </a:t>
            </a:r>
            <a:r>
              <a:rPr lang="en-MY" sz="2800" dirty="0"/>
              <a:t>finance modules of most ERP systems will have the following sub-systems:</a:t>
            </a:r>
          </a:p>
          <a:p>
            <a:pPr lvl="1"/>
            <a:r>
              <a:rPr lang="en-MY" sz="2300" dirty="0"/>
              <a:t>Financial accounting – General Ledger (GL), account receivable/payable, special ledgers, fixed asset accounting, legal consolidation.</a:t>
            </a:r>
          </a:p>
          <a:p>
            <a:pPr lvl="1"/>
            <a:r>
              <a:rPr lang="en-MY" sz="2300" dirty="0"/>
              <a:t>Investment management – investment planning/budgeting/controlling, depreciation forecast/simulation/calculation.</a:t>
            </a:r>
          </a:p>
          <a:p>
            <a:pPr lvl="1"/>
            <a:r>
              <a:rPr lang="en-MY" sz="2300" dirty="0"/>
              <a:t>Controlling – overhead cost controlling, activity-based costing, product cost accounting, profitability analysis.</a:t>
            </a:r>
          </a:p>
          <a:p>
            <a:pPr lvl="1"/>
            <a:r>
              <a:rPr lang="en-MY" sz="2300" dirty="0"/>
              <a:t>Treasury – cash management, treasury management, market risk management, funds management.</a:t>
            </a:r>
          </a:p>
          <a:p>
            <a:pPr lvl="1"/>
            <a:r>
              <a:rPr lang="en-MY" sz="2300" dirty="0"/>
              <a:t>Enterprise controlling – executive information system, business planning and budget, profit centre accounting.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C1208-BAFB-1268-112E-6D99EC0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Financial Module</a:t>
            </a:r>
          </a:p>
        </p:txBody>
      </p:sp>
    </p:spTree>
    <p:extLst>
      <p:ext uri="{BB962C8B-B14F-4D97-AF65-F5344CB8AC3E}">
        <p14:creationId xmlns:p14="http://schemas.microsoft.com/office/powerpoint/2010/main" val="2958753609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3517</TotalTime>
  <Pages>11</Pages>
  <Words>1402</Words>
  <Application>Microsoft Office PowerPoint</Application>
  <PresentationFormat>Widescreen</PresentationFormat>
  <Paragraphs>209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OracleSansVF</vt:lpstr>
      <vt:lpstr>Arial</vt:lpstr>
      <vt:lpstr>Calibri</vt:lpstr>
      <vt:lpstr>Montserrat</vt:lpstr>
      <vt:lpstr>PT Sans</vt:lpstr>
      <vt:lpstr>Times New Roman</vt:lpstr>
      <vt:lpstr>UCTI-Template-foundation-level</vt:lpstr>
      <vt:lpstr>PowerPoint Presentation</vt:lpstr>
      <vt:lpstr>TOPIC LEARNING OUTCOMES</vt:lpstr>
      <vt:lpstr>Contents &amp; Structure</vt:lpstr>
      <vt:lpstr>Recap From Last Lesson</vt:lpstr>
      <vt:lpstr>What is Module?</vt:lpstr>
      <vt:lpstr>What is Module?</vt:lpstr>
      <vt:lpstr>Common Modules </vt:lpstr>
      <vt:lpstr>Financial Module</vt:lpstr>
      <vt:lpstr>Financial Module</vt:lpstr>
      <vt:lpstr>Manufacturing (Production) Module</vt:lpstr>
      <vt:lpstr>Manufacturing (Production) Module</vt:lpstr>
      <vt:lpstr>Human Resources Module</vt:lpstr>
      <vt:lpstr>Plant Maintenance Module</vt:lpstr>
      <vt:lpstr>Materials Management Module</vt:lpstr>
      <vt:lpstr>Materials Management Module</vt:lpstr>
      <vt:lpstr>Materials Management Module</vt:lpstr>
      <vt:lpstr>Quality Management Module</vt:lpstr>
      <vt:lpstr>Quality Management Module</vt:lpstr>
      <vt:lpstr>Marketing Module</vt:lpstr>
      <vt:lpstr>Sales, Distribution and Service Module</vt:lpstr>
      <vt:lpstr>Sales, Distribution and Service Module</vt:lpstr>
      <vt:lpstr>Sales, Distribution and Service Module</vt:lpstr>
      <vt:lpstr>PowerPoint Presentation</vt:lpstr>
      <vt:lpstr>Review Questions</vt:lpstr>
      <vt:lpstr>Summary / Recap of Main Points</vt:lpstr>
      <vt:lpstr>Question and Answer Session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Tham Hoong Ching</cp:lastModifiedBy>
  <cp:revision>398</cp:revision>
  <cp:lastPrinted>2023-02-03T03:07:34Z</cp:lastPrinted>
  <dcterms:created xsi:type="dcterms:W3CDTF">2005-08-02T10:18:20Z</dcterms:created>
  <dcterms:modified xsi:type="dcterms:W3CDTF">2023-06-21T07:36:22Z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